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notesMaster" Target="notesMasters/notesMaster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89C1C7-3DCD-1040-A9CF-14679D8B5DDD}" type="datetimeFigureOut">
              <a:rPr lang="en-US" smtClean="0"/>
              <a:t>10/17/16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5E49A5-4136-284D-997B-48E1D791A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252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Úvod – vymezit očekávání.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Racionální argumentace bez emocí.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Budeme na ní ukazovat příklady.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822960"/>
            <a:ext cx="10360152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200" b="1">
                <a:solidFill>
                  <a:srgbClr val="191919"/>
                </a:solidFill>
              </a:rPr>
              <a:t>Životní pojištění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554480"/>
            <a:ext cx="2286000" cy="109728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1691640"/>
            <a:ext cx="10360152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>
                <a:solidFill>
                  <a:srgbClr val="646464"/>
                </a:solidFill>
              </a:defRPr>
            </a:pPr>
            <a:r>
              <a:t>Smysluplné nastavení připojištění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2011680"/>
            <a:ext cx="10360152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2600">
                <a:solidFill>
                  <a:srgbClr val="191919"/>
                </a:solidFill>
              </a:defRPr>
            </a:pPr>
            <a:r>
              <a:t>Ochrana příjmu a rodinného rozpočtu</a:t>
            </a:r>
          </a:p>
          <a:p>
            <a:pPr>
              <a:spcAft>
                <a:spcPts val="800"/>
              </a:spcAft>
              <a:defRPr sz="2600">
                <a:solidFill>
                  <a:srgbClr val="191919"/>
                </a:solidFill>
              </a:defRPr>
            </a:pPr>
            <a:r>
              <a:t>Řízení finančního rizika</a:t>
            </a:r>
          </a:p>
          <a:p>
            <a:pPr>
              <a:spcAft>
                <a:spcPts val="800"/>
              </a:spcAft>
              <a:defRPr sz="2600">
                <a:solidFill>
                  <a:srgbClr val="191919"/>
                </a:solidFill>
              </a:defRPr>
            </a:pPr>
            <a:r>
              <a:t>Nejde o investici ani spoření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822960"/>
            <a:ext cx="10360152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200" b="1">
                <a:solidFill>
                  <a:srgbClr val="191919"/>
                </a:solidFill>
              </a:rPr>
              <a:t>Pojištění dětí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554480"/>
            <a:ext cx="2286000" cy="109728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2011680"/>
            <a:ext cx="10360152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2600">
                <a:solidFill>
                  <a:srgbClr val="191919"/>
                </a:solidFill>
              </a:defRPr>
            </a:pPr>
            <a:r>
              <a:t>Závažná onemocnění</a:t>
            </a:r>
          </a:p>
          <a:p>
            <a:pPr>
              <a:spcAft>
                <a:spcPts val="800"/>
              </a:spcAft>
              <a:defRPr sz="2600">
                <a:solidFill>
                  <a:srgbClr val="191919"/>
                </a:solidFill>
              </a:defRPr>
            </a:pPr>
            <a:r>
              <a:t>Trvalé následky úrazu</a:t>
            </a:r>
          </a:p>
          <a:p>
            <a:pPr>
              <a:spcAft>
                <a:spcPts val="800"/>
              </a:spcAft>
              <a:defRPr sz="2600">
                <a:solidFill>
                  <a:srgbClr val="191919"/>
                </a:solidFill>
              </a:defRPr>
            </a:pPr>
            <a:r>
              <a:t>Smysl: dopad na rodinný rozpočet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822960"/>
            <a:ext cx="10360152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200" b="1">
                <a:solidFill>
                  <a:srgbClr val="191919"/>
                </a:solidFill>
              </a:rPr>
              <a:t>Orientační rozpočet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554480"/>
            <a:ext cx="2286000" cy="109728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2011680"/>
            <a:ext cx="10360152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2600">
                <a:solidFill>
                  <a:srgbClr val="191919"/>
                </a:solidFill>
              </a:defRPr>
            </a:pPr>
            <a:r>
              <a:t>Celkem cca 3 000 – 4 000 Kč měsíčně</a:t>
            </a:r>
          </a:p>
          <a:p>
            <a:pPr>
              <a:spcAft>
                <a:spcPts val="800"/>
              </a:spcAft>
              <a:defRPr sz="2600">
                <a:solidFill>
                  <a:srgbClr val="191919"/>
                </a:solidFill>
              </a:defRPr>
            </a:pPr>
            <a:r>
              <a:t>Typicky 5–7 % rodinného příjmu</a:t>
            </a:r>
          </a:p>
          <a:p>
            <a:pPr>
              <a:spcAft>
                <a:spcPts val="800"/>
              </a:spcAft>
              <a:defRPr sz="2600">
                <a:solidFill>
                  <a:srgbClr val="191919"/>
                </a:solidFill>
              </a:defRPr>
            </a:pPr>
            <a:r>
              <a:t>Nejdřív klíčová rizika, pak doplňky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822960"/>
            <a:ext cx="10360152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200" b="1">
                <a:solidFill>
                  <a:srgbClr val="191919"/>
                </a:solidFill>
              </a:rPr>
              <a:t>Nejčastější chyby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554480"/>
            <a:ext cx="2286000" cy="109728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2011680"/>
            <a:ext cx="10360152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2600">
                <a:solidFill>
                  <a:srgbClr val="191919"/>
                </a:solidFill>
              </a:defRPr>
            </a:pPr>
            <a:r>
              <a:t>Pojištěná jen smrt</a:t>
            </a:r>
          </a:p>
          <a:p>
            <a:pPr>
              <a:spcAft>
                <a:spcPts val="800"/>
              </a:spcAft>
              <a:defRPr sz="2600">
                <a:solidFill>
                  <a:srgbClr val="191919"/>
                </a:solidFill>
              </a:defRPr>
            </a:pPr>
            <a:r>
              <a:t>Nízké pojistné částky</a:t>
            </a:r>
          </a:p>
          <a:p>
            <a:pPr>
              <a:spcAft>
                <a:spcPts val="800"/>
              </a:spcAft>
              <a:defRPr sz="2600">
                <a:solidFill>
                  <a:srgbClr val="191919"/>
                </a:solidFill>
              </a:defRPr>
            </a:pPr>
            <a:r>
              <a:t>Nevhodná čekací doba u PN</a:t>
            </a:r>
          </a:p>
          <a:p>
            <a:pPr>
              <a:spcAft>
                <a:spcPts val="800"/>
              </a:spcAft>
              <a:defRPr sz="2600">
                <a:solidFill>
                  <a:srgbClr val="191919"/>
                </a:solidFill>
              </a:defRPr>
            </a:pPr>
            <a:r>
              <a:t>Kombinace se spořením</a:t>
            </a:r>
          </a:p>
          <a:p>
            <a:pPr>
              <a:spcAft>
                <a:spcPts val="800"/>
              </a:spcAft>
              <a:defRPr sz="2600">
                <a:solidFill>
                  <a:srgbClr val="191919"/>
                </a:solidFill>
              </a:defRPr>
            </a:pPr>
            <a:r>
              <a:t>Neaktualizovaná smlouva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822960"/>
            <a:ext cx="10360152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200" b="1">
                <a:solidFill>
                  <a:srgbClr val="191919"/>
                </a:solidFill>
              </a:rPr>
              <a:t>Shrnutí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554480"/>
            <a:ext cx="2286000" cy="109728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2011680"/>
            <a:ext cx="10360152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2600">
                <a:solidFill>
                  <a:srgbClr val="191919"/>
                </a:solidFill>
              </a:defRPr>
            </a:pPr>
            <a:r>
              <a:t>Priorita: invalidita → PN → závažná onemocnění</a:t>
            </a:r>
          </a:p>
          <a:p>
            <a:pPr>
              <a:spcAft>
                <a:spcPts val="800"/>
              </a:spcAft>
              <a:defRPr sz="2600">
                <a:solidFill>
                  <a:srgbClr val="191919"/>
                </a:solidFill>
              </a:defRPr>
            </a:pPr>
            <a:r>
              <a:t>Nastavení podle příjmu, závazků a rezervy</a:t>
            </a:r>
          </a:p>
          <a:p>
            <a:pPr>
              <a:spcAft>
                <a:spcPts val="800"/>
              </a:spcAft>
              <a:defRPr sz="2600">
                <a:solidFill>
                  <a:srgbClr val="191919"/>
                </a:solidFill>
              </a:defRPr>
            </a:pPr>
            <a:r>
              <a:t>Cíl: stabilní rozpočet při výpadku příjmu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822960"/>
            <a:ext cx="10360152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200" b="1">
                <a:solidFill>
                  <a:srgbClr val="191919"/>
                </a:solidFill>
              </a:rPr>
              <a:t>Otázky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554480"/>
            <a:ext cx="2286000" cy="109728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2011680"/>
            <a:ext cx="10360152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2600">
                <a:solidFill>
                  <a:srgbClr val="191919"/>
                </a:solidFill>
              </a:defRPr>
            </a:pPr>
            <a:r>
              <a:t>Jaký je váš největší závazek?</a:t>
            </a:r>
          </a:p>
          <a:p>
            <a:pPr>
              <a:spcAft>
                <a:spcPts val="800"/>
              </a:spcAft>
              <a:defRPr sz="2600">
                <a:solidFill>
                  <a:srgbClr val="191919"/>
                </a:solidFill>
              </a:defRPr>
            </a:pPr>
            <a:r>
              <a:t>Kolik měsíců by pokryla vaše rezerva?</a:t>
            </a:r>
          </a:p>
          <a:p>
            <a:pPr>
              <a:spcAft>
                <a:spcPts val="800"/>
              </a:spcAft>
              <a:defRPr sz="2600">
                <a:solidFill>
                  <a:srgbClr val="191919"/>
                </a:solidFill>
              </a:defRPr>
            </a:pPr>
            <a:r>
              <a:t>Kdo je hlavní živitel domácnosti?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822960"/>
            <a:ext cx="10360152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200" b="1">
                <a:solidFill>
                  <a:srgbClr val="191919"/>
                </a:solidFill>
              </a:rPr>
              <a:t>Proč mít životní pojištění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554480"/>
            <a:ext cx="2286000" cy="109728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2011680"/>
            <a:ext cx="10360152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2600">
                <a:solidFill>
                  <a:srgbClr val="191919"/>
                </a:solidFill>
              </a:defRPr>
            </a:pPr>
            <a:r>
              <a:t>Příjem je největší aktivum domácnosti</a:t>
            </a:r>
          </a:p>
          <a:p>
            <a:pPr>
              <a:spcAft>
                <a:spcPts val="800"/>
              </a:spcAft>
              <a:defRPr sz="2600">
                <a:solidFill>
                  <a:srgbClr val="191919"/>
                </a:solidFill>
              </a:defRPr>
            </a:pPr>
            <a:r>
              <a:t>Rezerva obvykle pokryje jen 2–3 měsíce</a:t>
            </a:r>
          </a:p>
          <a:p>
            <a:pPr>
              <a:spcAft>
                <a:spcPts val="800"/>
              </a:spcAft>
              <a:defRPr sz="2600">
                <a:solidFill>
                  <a:srgbClr val="191919"/>
                </a:solidFill>
              </a:defRPr>
            </a:pPr>
            <a:r>
              <a:t>Stát kryje jen základní minimum</a:t>
            </a:r>
          </a:p>
          <a:p>
            <a:pPr>
              <a:spcAft>
                <a:spcPts val="800"/>
              </a:spcAft>
              <a:defRPr sz="2600">
                <a:solidFill>
                  <a:srgbClr val="191919"/>
                </a:solidFill>
              </a:defRPr>
            </a:pPr>
            <a:r>
              <a:t>Invalidita je častější než smrt v produktivním věku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822960"/>
            <a:ext cx="10360152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200" b="1">
                <a:solidFill>
                  <a:srgbClr val="191919"/>
                </a:solidFill>
              </a:rPr>
              <a:t>Modelová rodina – Novákovi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554480"/>
            <a:ext cx="2286000" cy="109728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2011680"/>
            <a:ext cx="10360152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2600">
                <a:solidFill>
                  <a:srgbClr val="191919"/>
                </a:solidFill>
              </a:defRPr>
            </a:pPr>
            <a:r>
              <a:t>Otec 35 let – příjem 45 000 Kč</a:t>
            </a:r>
          </a:p>
          <a:p>
            <a:pPr>
              <a:spcAft>
                <a:spcPts val="800"/>
              </a:spcAft>
              <a:defRPr sz="2600">
                <a:solidFill>
                  <a:srgbClr val="191919"/>
                </a:solidFill>
              </a:defRPr>
            </a:pPr>
            <a:r>
              <a:t>Matka 33 let – příjem 18 000 Kč</a:t>
            </a:r>
          </a:p>
          <a:p>
            <a:pPr>
              <a:spcAft>
                <a:spcPts val="800"/>
              </a:spcAft>
              <a:defRPr sz="2600">
                <a:solidFill>
                  <a:srgbClr val="191919"/>
                </a:solidFill>
              </a:defRPr>
            </a:pPr>
            <a:r>
              <a:t>2 děti (3 a 6 let)</a:t>
            </a:r>
          </a:p>
          <a:p>
            <a:pPr>
              <a:spcAft>
                <a:spcPts val="800"/>
              </a:spcAft>
              <a:defRPr sz="2600">
                <a:solidFill>
                  <a:srgbClr val="191919"/>
                </a:solidFill>
              </a:defRPr>
            </a:pPr>
            <a:r>
              <a:t>Hypotéka 4 200 000 Kč</a:t>
            </a:r>
          </a:p>
          <a:p>
            <a:pPr>
              <a:spcAft>
                <a:spcPts val="800"/>
              </a:spcAft>
              <a:defRPr sz="2600">
                <a:solidFill>
                  <a:srgbClr val="191919"/>
                </a:solidFill>
              </a:defRPr>
            </a:pPr>
            <a:r>
              <a:t>Rezerva 150 000 Kč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822960"/>
            <a:ext cx="10360152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200" b="1">
                <a:solidFill>
                  <a:srgbClr val="191919"/>
                </a:solidFill>
              </a:rPr>
              <a:t>Jaká rizika řešíme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554480"/>
            <a:ext cx="2286000" cy="109728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2011680"/>
            <a:ext cx="10360152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2600">
                <a:solidFill>
                  <a:srgbClr val="191919"/>
                </a:solidFill>
              </a:defRPr>
            </a:pPr>
            <a:r>
              <a:t>Smrt</a:t>
            </a:r>
          </a:p>
          <a:p>
            <a:pPr>
              <a:spcAft>
                <a:spcPts val="800"/>
              </a:spcAft>
              <a:defRPr sz="2600">
                <a:solidFill>
                  <a:srgbClr val="191919"/>
                </a:solidFill>
              </a:defRPr>
            </a:pPr>
            <a:r>
              <a:t>Invalidita (1.–3. stupeň)</a:t>
            </a:r>
          </a:p>
          <a:p>
            <a:pPr>
              <a:spcAft>
                <a:spcPts val="800"/>
              </a:spcAft>
              <a:defRPr sz="2600">
                <a:solidFill>
                  <a:srgbClr val="191919"/>
                </a:solidFill>
              </a:defRPr>
            </a:pPr>
            <a:r>
              <a:t>Dlouhodobá pracovní neschopnost</a:t>
            </a:r>
          </a:p>
          <a:p>
            <a:pPr>
              <a:spcAft>
                <a:spcPts val="800"/>
              </a:spcAft>
              <a:defRPr sz="2600">
                <a:solidFill>
                  <a:srgbClr val="191919"/>
                </a:solidFill>
              </a:defRPr>
            </a:pPr>
            <a:r>
              <a:t>Závažná onemocnění</a:t>
            </a:r>
          </a:p>
          <a:p>
            <a:pPr>
              <a:spcAft>
                <a:spcPts val="800"/>
              </a:spcAft>
              <a:defRPr sz="2600">
                <a:solidFill>
                  <a:srgbClr val="191919"/>
                </a:solidFill>
              </a:defRPr>
            </a:pPr>
            <a:r>
              <a:t>Trvalé následky úrazu</a:t>
            </a:r>
          </a:p>
          <a:p>
            <a:pPr>
              <a:spcAft>
                <a:spcPts val="800"/>
              </a:spcAft>
              <a:defRPr sz="2600">
                <a:solidFill>
                  <a:srgbClr val="191919"/>
                </a:solidFill>
              </a:defRPr>
            </a:pPr>
            <a:r>
              <a:t>Hospitalizace (doplňkové)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822960"/>
            <a:ext cx="10360152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200" b="1">
                <a:solidFill>
                  <a:srgbClr val="191919"/>
                </a:solidFill>
              </a:rPr>
              <a:t>Invalidita – klíčové krytí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554480"/>
            <a:ext cx="2286000" cy="109728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2011680"/>
            <a:ext cx="10360152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2600">
                <a:solidFill>
                  <a:srgbClr val="191919"/>
                </a:solidFill>
              </a:defRPr>
            </a:pPr>
            <a:r>
              <a:t>Největší finanční riziko</a:t>
            </a:r>
          </a:p>
          <a:p>
            <a:pPr>
              <a:spcAft>
                <a:spcPts val="800"/>
              </a:spcAft>
              <a:defRPr sz="2600">
                <a:solidFill>
                  <a:srgbClr val="191919"/>
                </a:solidFill>
              </a:defRPr>
            </a:pPr>
            <a:r>
              <a:t>Dlouhodobý výpadek příjmu</a:t>
            </a:r>
          </a:p>
          <a:p>
            <a:pPr>
              <a:spcAft>
                <a:spcPts val="800"/>
              </a:spcAft>
              <a:defRPr sz="2600">
                <a:solidFill>
                  <a:srgbClr val="191919"/>
                </a:solidFill>
              </a:defRPr>
            </a:pPr>
            <a:r>
              <a:t>Doporučení: 3–5 mil. Kč (3. stupeň)</a:t>
            </a:r>
          </a:p>
          <a:p>
            <a:pPr>
              <a:spcAft>
                <a:spcPts val="800"/>
              </a:spcAft>
              <a:defRPr sz="2600">
                <a:solidFill>
                  <a:srgbClr val="191919"/>
                </a:solidFill>
              </a:defRPr>
            </a:pPr>
            <a:r>
              <a:t>2. a 1. stupeň dle rozpočtu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822960"/>
            <a:ext cx="10360152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200" b="1">
                <a:solidFill>
                  <a:srgbClr val="191919"/>
                </a:solidFill>
              </a:rPr>
              <a:t>Pojištění smrti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554480"/>
            <a:ext cx="2286000" cy="109728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2011680"/>
            <a:ext cx="10360152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2600">
                <a:solidFill>
                  <a:srgbClr val="191919"/>
                </a:solidFill>
              </a:defRPr>
            </a:pPr>
            <a:r>
              <a:t>Splacení hypotéky</a:t>
            </a:r>
          </a:p>
          <a:p>
            <a:pPr>
              <a:spcAft>
                <a:spcPts val="800"/>
              </a:spcAft>
              <a:defRPr sz="2600">
                <a:solidFill>
                  <a:srgbClr val="191919"/>
                </a:solidFill>
              </a:defRPr>
            </a:pPr>
            <a:r>
              <a:t>Stabilizace rodiny</a:t>
            </a:r>
          </a:p>
          <a:p>
            <a:pPr>
              <a:spcAft>
                <a:spcPts val="800"/>
              </a:spcAft>
              <a:defRPr sz="2600">
                <a:solidFill>
                  <a:srgbClr val="191919"/>
                </a:solidFill>
              </a:defRPr>
            </a:pPr>
            <a:r>
              <a:t>Minimum: výše závazků</a:t>
            </a:r>
          </a:p>
          <a:p>
            <a:pPr>
              <a:spcAft>
                <a:spcPts val="800"/>
              </a:spcAft>
              <a:defRPr sz="2600">
                <a:solidFill>
                  <a:srgbClr val="191919"/>
                </a:solidFill>
              </a:defRPr>
            </a:pPr>
            <a:r>
              <a:t>Komfort: závazky + 1–2 roční příjmy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822960"/>
            <a:ext cx="10360152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200" b="1">
                <a:solidFill>
                  <a:srgbClr val="191919"/>
                </a:solidFill>
              </a:rPr>
              <a:t>Závažná onemocnění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554480"/>
            <a:ext cx="2286000" cy="109728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2011680"/>
            <a:ext cx="10360152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2600">
                <a:solidFill>
                  <a:srgbClr val="191919"/>
                </a:solidFill>
              </a:defRPr>
            </a:pPr>
            <a:r>
              <a:t>Jednorázová finanční injekce</a:t>
            </a:r>
          </a:p>
          <a:p>
            <a:pPr>
              <a:spcAft>
                <a:spcPts val="800"/>
              </a:spcAft>
              <a:defRPr sz="2600">
                <a:solidFill>
                  <a:srgbClr val="191919"/>
                </a:solidFill>
              </a:defRPr>
            </a:pPr>
            <a:r>
              <a:t>Krytí léčby a výpadku příjmu</a:t>
            </a:r>
          </a:p>
          <a:p>
            <a:pPr>
              <a:spcAft>
                <a:spcPts val="800"/>
              </a:spcAft>
              <a:defRPr sz="2600">
                <a:solidFill>
                  <a:srgbClr val="191919"/>
                </a:solidFill>
              </a:defRPr>
            </a:pPr>
            <a:r>
              <a:t>Doporučení: 500 000 – 1 500 000 Kč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822960"/>
            <a:ext cx="10360152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200" b="1">
                <a:solidFill>
                  <a:srgbClr val="191919"/>
                </a:solidFill>
              </a:rPr>
              <a:t>Pracovní neschopnost (PN)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554480"/>
            <a:ext cx="2286000" cy="109728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2011680"/>
            <a:ext cx="10360152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2600">
                <a:solidFill>
                  <a:srgbClr val="191919"/>
                </a:solidFill>
              </a:defRPr>
            </a:pPr>
            <a:r>
              <a:t>Krytí krátkodobého výpadku příjmu</a:t>
            </a:r>
          </a:p>
          <a:p>
            <a:pPr>
              <a:spcAft>
                <a:spcPts val="800"/>
              </a:spcAft>
              <a:defRPr sz="2600">
                <a:solidFill>
                  <a:srgbClr val="191919"/>
                </a:solidFill>
              </a:defRPr>
            </a:pPr>
            <a:r>
              <a:t>Čekací doba 14 / 30 / 60 dní</a:t>
            </a:r>
          </a:p>
          <a:p>
            <a:pPr>
              <a:spcAft>
                <a:spcPts val="800"/>
              </a:spcAft>
              <a:defRPr sz="2600">
                <a:solidFill>
                  <a:srgbClr val="191919"/>
                </a:solidFill>
              </a:defRPr>
            </a:pPr>
            <a:r>
              <a:t>Denní dávka dle rozpočtu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822960"/>
            <a:ext cx="10360152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200" b="1">
                <a:solidFill>
                  <a:srgbClr val="191919"/>
                </a:solidFill>
              </a:rPr>
              <a:t>Trvalé následky úrazu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554480"/>
            <a:ext cx="2286000" cy="109728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2011680"/>
            <a:ext cx="10360152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2600">
                <a:solidFill>
                  <a:srgbClr val="191919"/>
                </a:solidFill>
              </a:defRPr>
            </a:pPr>
            <a:r>
              <a:t>Plnění dle % poškození</a:t>
            </a:r>
          </a:p>
          <a:p>
            <a:pPr>
              <a:spcAft>
                <a:spcPts val="800"/>
              </a:spcAft>
              <a:defRPr sz="2600">
                <a:solidFill>
                  <a:srgbClr val="191919"/>
                </a:solidFill>
              </a:defRPr>
            </a:pPr>
            <a:r>
              <a:t>Vhodné zejména u fyzické práce</a:t>
            </a:r>
          </a:p>
          <a:p>
            <a:pPr>
              <a:spcAft>
                <a:spcPts val="800"/>
              </a:spcAft>
              <a:defRPr sz="2600">
                <a:solidFill>
                  <a:srgbClr val="191919"/>
                </a:solidFill>
              </a:defRPr>
            </a:pPr>
            <a:r>
              <a:t>Doporučení 1–3 mil. Kč s progresí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